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90" r:id="rId4"/>
    <p:sldId id="258" r:id="rId5"/>
    <p:sldId id="291" r:id="rId6"/>
    <p:sldId id="278" r:id="rId7"/>
    <p:sldId id="279" r:id="rId8"/>
    <p:sldId id="281" r:id="rId9"/>
    <p:sldId id="296" r:id="rId10"/>
    <p:sldId id="282" r:id="rId11"/>
    <p:sldId id="283" r:id="rId12"/>
    <p:sldId id="294" r:id="rId13"/>
    <p:sldId id="293" r:id="rId14"/>
    <p:sldId id="297" r:id="rId15"/>
    <p:sldId id="295" r:id="rId16"/>
    <p:sldId id="299" r:id="rId17"/>
    <p:sldId id="284" r:id="rId18"/>
    <p:sldId id="285" r:id="rId19"/>
    <p:sldId id="286" r:id="rId20"/>
    <p:sldId id="287" r:id="rId21"/>
    <p:sldId id="288" r:id="rId22"/>
    <p:sldId id="289" r:id="rId23"/>
    <p:sldId id="298" r:id="rId24"/>
    <p:sldId id="277" r:id="rId25"/>
    <p:sldId id="27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9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Kamphuis" userId="1e6fb90aa6460e5a" providerId="LiveId" clId="{74C55CBE-7B20-492B-902C-0EFEFE8E29F8}"/>
    <pc:docChg chg="custSel addSld delSld modSld sldOrd">
      <pc:chgData name="José Kamphuis" userId="1e6fb90aa6460e5a" providerId="LiveId" clId="{74C55CBE-7B20-492B-902C-0EFEFE8E29F8}" dt="2017-11-20T11:13:42.437" v="1673" actId="20577"/>
      <pc:docMkLst>
        <pc:docMk/>
      </pc:docMkLst>
      <pc:sldChg chg="modSp modAnim">
        <pc:chgData name="José Kamphuis" userId="1e6fb90aa6460e5a" providerId="LiveId" clId="{74C55CBE-7B20-492B-902C-0EFEFE8E29F8}" dt="2017-11-13T23:50:36.546" v="192" actId="20577"/>
        <pc:sldMkLst>
          <pc:docMk/>
          <pc:sldMk cId="1176316414" sldId="258"/>
        </pc:sldMkLst>
        <pc:spChg chg="mod">
          <ac:chgData name="José Kamphuis" userId="1e6fb90aa6460e5a" providerId="LiveId" clId="{74C55CBE-7B20-492B-902C-0EFEFE8E29F8}" dt="2017-11-13T23:50:36.546" v="192" actId="20577"/>
          <ac:spMkLst>
            <pc:docMk/>
            <pc:sldMk cId="1176316414" sldId="258"/>
            <ac:spMk id="3" creationId="{00000000-0000-0000-0000-000000000000}"/>
          </ac:spMkLst>
        </pc:spChg>
      </pc:sldChg>
      <pc:sldChg chg="modSp">
        <pc:chgData name="José Kamphuis" userId="1e6fb90aa6460e5a" providerId="LiveId" clId="{74C55CBE-7B20-492B-902C-0EFEFE8E29F8}" dt="2017-11-20T11:13:42.437" v="1673" actId="20577"/>
        <pc:sldMkLst>
          <pc:docMk/>
          <pc:sldMk cId="170926738" sldId="277"/>
        </pc:sldMkLst>
        <pc:spChg chg="mod">
          <ac:chgData name="José Kamphuis" userId="1e6fb90aa6460e5a" providerId="LiveId" clId="{74C55CBE-7B20-492B-902C-0EFEFE8E29F8}" dt="2017-11-20T11:13:42.437" v="1673" actId="20577"/>
          <ac:spMkLst>
            <pc:docMk/>
            <pc:sldMk cId="170926738" sldId="277"/>
            <ac:spMk id="3" creationId="{00000000-0000-0000-0000-000000000000}"/>
          </ac:spMkLst>
        </pc:spChg>
      </pc:sldChg>
      <pc:sldChg chg="modSp">
        <pc:chgData name="José Kamphuis" userId="1e6fb90aa6460e5a" providerId="LiveId" clId="{74C55CBE-7B20-492B-902C-0EFEFE8E29F8}" dt="2017-11-13T23:56:14.934" v="301" actId="20577"/>
        <pc:sldMkLst>
          <pc:docMk/>
          <pc:sldMk cId="3959881378" sldId="291"/>
        </pc:sldMkLst>
        <pc:spChg chg="mod">
          <ac:chgData name="José Kamphuis" userId="1e6fb90aa6460e5a" providerId="LiveId" clId="{74C55CBE-7B20-492B-902C-0EFEFE8E29F8}" dt="2017-11-13T23:56:14.934" v="301" actId="20577"/>
          <ac:spMkLst>
            <pc:docMk/>
            <pc:sldMk cId="3959881378" sldId="291"/>
            <ac:spMk id="3" creationId="{9C2265F0-D8A0-4198-9874-03B016C13476}"/>
          </ac:spMkLst>
        </pc:spChg>
      </pc:sldChg>
      <pc:sldChg chg="modSp modAnim">
        <pc:chgData name="José Kamphuis" userId="1e6fb90aa6460e5a" providerId="LiveId" clId="{74C55CBE-7B20-492B-902C-0EFEFE8E29F8}" dt="2017-11-14T06:22:33.562" v="423" actId="20577"/>
        <pc:sldMkLst>
          <pc:docMk/>
          <pc:sldMk cId="2775916587" sldId="292"/>
        </pc:sldMkLst>
        <pc:spChg chg="mod">
          <ac:chgData name="José Kamphuis" userId="1e6fb90aa6460e5a" providerId="LiveId" clId="{74C55CBE-7B20-492B-902C-0EFEFE8E29F8}" dt="2017-11-14T06:22:33.562" v="423" actId="20577"/>
          <ac:spMkLst>
            <pc:docMk/>
            <pc:sldMk cId="2775916587" sldId="292"/>
            <ac:spMk id="3" creationId="{49ECCC37-F10E-489E-A719-A5135C04C304}"/>
          </ac:spMkLst>
        </pc:spChg>
      </pc:sldChg>
      <pc:sldChg chg="modSp modAnim">
        <pc:chgData name="José Kamphuis" userId="1e6fb90aa6460e5a" providerId="LiveId" clId="{74C55CBE-7B20-492B-902C-0EFEFE8E29F8}" dt="2017-11-13T23:47:50.855" v="45" actId="20577"/>
        <pc:sldMkLst>
          <pc:docMk/>
          <pc:sldMk cId="900564240" sldId="293"/>
        </pc:sldMkLst>
        <pc:spChg chg="mod">
          <ac:chgData name="José Kamphuis" userId="1e6fb90aa6460e5a" providerId="LiveId" clId="{74C55CBE-7B20-492B-902C-0EFEFE8E29F8}" dt="2017-11-13T23:47:50.855" v="45" actId="20577"/>
          <ac:spMkLst>
            <pc:docMk/>
            <pc:sldMk cId="900564240" sldId="293"/>
            <ac:spMk id="3" creationId="{024DAE64-7B52-4EE5-B2DF-22B94A6C7CCD}"/>
          </ac:spMkLst>
        </pc:spChg>
      </pc:sldChg>
      <pc:sldChg chg="delSp modSp">
        <pc:chgData name="José Kamphuis" userId="1e6fb90aa6460e5a" providerId="LiveId" clId="{74C55CBE-7B20-492B-902C-0EFEFE8E29F8}" dt="2017-11-14T08:08:01.246" v="514"/>
        <pc:sldMkLst>
          <pc:docMk/>
          <pc:sldMk cId="3065790315" sldId="294"/>
        </pc:sldMkLst>
        <pc:spChg chg="del mod">
          <ac:chgData name="José Kamphuis" userId="1e6fb90aa6460e5a" providerId="LiveId" clId="{74C55CBE-7B20-492B-902C-0EFEFE8E29F8}" dt="2017-11-14T08:08:01.246" v="514"/>
          <ac:spMkLst>
            <pc:docMk/>
            <pc:sldMk cId="3065790315" sldId="294"/>
            <ac:spMk id="3" creationId="{C29520B1-A3E3-4FA0-8C55-D67DFC9C4F78}"/>
          </ac:spMkLst>
        </pc:spChg>
      </pc:sldChg>
      <pc:sldChg chg="addSp delSp modSp mod setBg delAnim modAnim">
        <pc:chgData name="José Kamphuis" userId="1e6fb90aa6460e5a" providerId="LiveId" clId="{74C55CBE-7B20-492B-902C-0EFEFE8E29F8}" dt="2017-11-13T23:45:39.692" v="17"/>
        <pc:sldMkLst>
          <pc:docMk/>
          <pc:sldMk cId="559453043" sldId="295"/>
        </pc:sldMkLst>
        <pc:spChg chg="mod">
          <ac:chgData name="José Kamphuis" userId="1e6fb90aa6460e5a" providerId="LiveId" clId="{74C55CBE-7B20-492B-902C-0EFEFE8E29F8}" dt="2017-11-13T23:41:07.607" v="7" actId="26606"/>
          <ac:spMkLst>
            <pc:docMk/>
            <pc:sldMk cId="559453043" sldId="295"/>
            <ac:spMk id="2" creationId="{542BD4E1-265B-4DD4-8F82-AAABC3D17040}"/>
          </ac:spMkLst>
        </pc:spChg>
        <pc:spChg chg="mod">
          <ac:chgData name="José Kamphuis" userId="1e6fb90aa6460e5a" providerId="LiveId" clId="{74C55CBE-7B20-492B-902C-0EFEFE8E29F8}" dt="2017-11-13T23:41:07.607" v="7" actId="26606"/>
          <ac:spMkLst>
            <pc:docMk/>
            <pc:sldMk cId="559453043" sldId="295"/>
            <ac:spMk id="3" creationId="{C1F61AC0-D354-479A-A1A7-A865750E5A50}"/>
          </ac:spMkLst>
        </pc:spChg>
        <pc:spChg chg="add del">
          <ac:chgData name="José Kamphuis" userId="1e6fb90aa6460e5a" providerId="LiveId" clId="{74C55CBE-7B20-492B-902C-0EFEFE8E29F8}" dt="2017-11-13T23:45:33.749" v="16" actId="26606"/>
          <ac:spMkLst>
            <pc:docMk/>
            <pc:sldMk cId="559453043" sldId="295"/>
            <ac:spMk id="79" creationId="{572F6A24-139E-4EB5-86D2-431F42EF85CB}"/>
          </ac:spMkLst>
        </pc:spChg>
        <pc:spChg chg="add del">
          <ac:chgData name="José Kamphuis" userId="1e6fb90aa6460e5a" providerId="LiveId" clId="{74C55CBE-7B20-492B-902C-0EFEFE8E29F8}" dt="2017-11-13T23:45:33.749" v="16" actId="26606"/>
          <ac:spMkLst>
            <pc:docMk/>
            <pc:sldMk cId="559453043" sldId="295"/>
            <ac:spMk id="89" creationId="{C9DA5B05-DD14-4860-AC45-02A8D2EE1AA5}"/>
          </ac:spMkLst>
        </pc:spChg>
        <pc:spChg chg="add">
          <ac:chgData name="José Kamphuis" userId="1e6fb90aa6460e5a" providerId="LiveId" clId="{74C55CBE-7B20-492B-902C-0EFEFE8E29F8}" dt="2017-11-13T23:45:33.749" v="16" actId="26606"/>
          <ac:spMkLst>
            <pc:docMk/>
            <pc:sldMk cId="559453043" sldId="295"/>
            <ac:spMk id="145" creationId="{572F6A24-139E-4EB5-86D2-431F42EF85CB}"/>
          </ac:spMkLst>
        </pc:spChg>
        <pc:spChg chg="add">
          <ac:chgData name="José Kamphuis" userId="1e6fb90aa6460e5a" providerId="LiveId" clId="{74C55CBE-7B20-492B-902C-0EFEFE8E29F8}" dt="2017-11-13T23:45:33.749" v="16" actId="26606"/>
          <ac:spMkLst>
            <pc:docMk/>
            <pc:sldMk cId="559453043" sldId="295"/>
            <ac:spMk id="155" creationId="{C9DA5B05-DD14-4860-AC45-02A8D2EE1AA5}"/>
          </ac:spMkLst>
        </pc:spChg>
        <pc:grpChg chg="add del">
          <ac:chgData name="José Kamphuis" userId="1e6fb90aa6460e5a" providerId="LiveId" clId="{74C55CBE-7B20-492B-902C-0EFEFE8E29F8}" dt="2017-11-13T23:45:33.749" v="16" actId="26606"/>
          <ac:grpSpMkLst>
            <pc:docMk/>
            <pc:sldMk cId="559453043" sldId="295"/>
            <ac:grpSpMk id="71" creationId="{DFB5D1BB-0703-437B-BD1E-1D07F8A2730B}"/>
          </ac:grpSpMkLst>
        </pc:grpChg>
        <pc:grpChg chg="add del">
          <ac:chgData name="José Kamphuis" userId="1e6fb90aa6460e5a" providerId="LiveId" clId="{74C55CBE-7B20-492B-902C-0EFEFE8E29F8}" dt="2017-11-13T23:45:33.749" v="16" actId="26606"/>
          <ac:grpSpMkLst>
            <pc:docMk/>
            <pc:sldMk cId="559453043" sldId="295"/>
            <ac:grpSpMk id="81" creationId="{3963AE85-BE5D-4975-BACF-DDDCC9C2ACDE}"/>
          </ac:grpSpMkLst>
        </pc:grpChg>
        <pc:grpChg chg="add">
          <ac:chgData name="José Kamphuis" userId="1e6fb90aa6460e5a" providerId="LiveId" clId="{74C55CBE-7B20-492B-902C-0EFEFE8E29F8}" dt="2017-11-13T23:45:33.749" v="16" actId="26606"/>
          <ac:grpSpMkLst>
            <pc:docMk/>
            <pc:sldMk cId="559453043" sldId="295"/>
            <ac:grpSpMk id="137" creationId="{DFB5D1BB-0703-437B-BD1E-1D07F8A2730B}"/>
          </ac:grpSpMkLst>
        </pc:grpChg>
        <pc:grpChg chg="add">
          <ac:chgData name="José Kamphuis" userId="1e6fb90aa6460e5a" providerId="LiveId" clId="{74C55CBE-7B20-492B-902C-0EFEFE8E29F8}" dt="2017-11-13T23:45:33.749" v="16" actId="26606"/>
          <ac:grpSpMkLst>
            <pc:docMk/>
            <pc:sldMk cId="559453043" sldId="295"/>
            <ac:grpSpMk id="147" creationId="{3963AE85-BE5D-4975-BACF-DDDCC9C2ACDE}"/>
          </ac:grpSpMkLst>
        </pc:grpChg>
        <pc:picChg chg="add del mod ord">
          <ac:chgData name="José Kamphuis" userId="1e6fb90aa6460e5a" providerId="LiveId" clId="{74C55CBE-7B20-492B-902C-0EFEFE8E29F8}" dt="2017-11-13T23:42:15.495" v="11" actId="478"/>
          <ac:picMkLst>
            <pc:docMk/>
            <pc:sldMk cId="559453043" sldId="295"/>
            <ac:picMk id="1026" creationId="{3DE1C7BD-6B3B-4AE4-9FB4-588163A41359}"/>
          </ac:picMkLst>
        </pc:picChg>
        <pc:picChg chg="add mod ord">
          <ac:chgData name="José Kamphuis" userId="1e6fb90aa6460e5a" providerId="LiveId" clId="{74C55CBE-7B20-492B-902C-0EFEFE8E29F8}" dt="2017-11-13T23:45:33.749" v="16" actId="26606"/>
          <ac:picMkLst>
            <pc:docMk/>
            <pc:sldMk cId="559453043" sldId="295"/>
            <ac:picMk id="1028" creationId="{05B0D749-92F3-4826-AD56-A2D01CD6C78B}"/>
          </ac:picMkLst>
        </pc:picChg>
        <pc:cxnChg chg="add del">
          <ac:chgData name="José Kamphuis" userId="1e6fb90aa6460e5a" providerId="LiveId" clId="{74C55CBE-7B20-492B-902C-0EFEFE8E29F8}" dt="2017-11-13T23:45:33.749" v="16" actId="26606"/>
          <ac:cxnSpMkLst>
            <pc:docMk/>
            <pc:sldMk cId="559453043" sldId="295"/>
            <ac:cxnSpMk id="77" creationId="{883F92AF-2403-4558-B1D7-72130A1E4BC7}"/>
          </ac:cxnSpMkLst>
        </pc:cxnChg>
        <pc:cxnChg chg="add del">
          <ac:chgData name="José Kamphuis" userId="1e6fb90aa6460e5a" providerId="LiveId" clId="{74C55CBE-7B20-492B-902C-0EFEFE8E29F8}" dt="2017-11-13T23:45:33.749" v="16" actId="26606"/>
          <ac:cxnSpMkLst>
            <pc:docMk/>
            <pc:sldMk cId="559453043" sldId="295"/>
            <ac:cxnSpMk id="87" creationId="{36BE37AC-AD36-4C42-9B8C-C5500F4E7C63}"/>
          </ac:cxnSpMkLst>
        </pc:cxnChg>
        <pc:cxnChg chg="add">
          <ac:chgData name="José Kamphuis" userId="1e6fb90aa6460e5a" providerId="LiveId" clId="{74C55CBE-7B20-492B-902C-0EFEFE8E29F8}" dt="2017-11-13T23:45:33.749" v="16" actId="26606"/>
          <ac:cxnSpMkLst>
            <pc:docMk/>
            <pc:sldMk cId="559453043" sldId="295"/>
            <ac:cxnSpMk id="143" creationId="{883F92AF-2403-4558-B1D7-72130A1E4BC7}"/>
          </ac:cxnSpMkLst>
        </pc:cxnChg>
        <pc:cxnChg chg="add">
          <ac:chgData name="José Kamphuis" userId="1e6fb90aa6460e5a" providerId="LiveId" clId="{74C55CBE-7B20-492B-902C-0EFEFE8E29F8}" dt="2017-11-13T23:45:33.749" v="16" actId="26606"/>
          <ac:cxnSpMkLst>
            <pc:docMk/>
            <pc:sldMk cId="559453043" sldId="295"/>
            <ac:cxnSpMk id="153" creationId="{36BE37AC-AD36-4C42-9B8C-C5500F4E7C63}"/>
          </ac:cxnSpMkLst>
        </pc:cxnChg>
      </pc:sldChg>
      <pc:sldChg chg="modSp">
        <pc:chgData name="José Kamphuis" userId="1e6fb90aa6460e5a" providerId="LiveId" clId="{74C55CBE-7B20-492B-902C-0EFEFE8E29F8}" dt="2017-11-14T07:08:55.119" v="511" actId="20577"/>
        <pc:sldMkLst>
          <pc:docMk/>
          <pc:sldMk cId="2511984288" sldId="296"/>
        </pc:sldMkLst>
        <pc:spChg chg="mod">
          <ac:chgData name="José Kamphuis" userId="1e6fb90aa6460e5a" providerId="LiveId" clId="{74C55CBE-7B20-492B-902C-0EFEFE8E29F8}" dt="2017-11-14T07:08:55.119" v="511" actId="20577"/>
          <ac:spMkLst>
            <pc:docMk/>
            <pc:sldMk cId="2511984288" sldId="296"/>
            <ac:spMk id="3" creationId="{B55A88A2-D647-4CCB-BA32-CB1F823D99B1}"/>
          </ac:spMkLst>
        </pc:spChg>
      </pc:sldChg>
      <pc:sldChg chg="addSp modSp add ord">
        <pc:chgData name="José Kamphuis" userId="1e6fb90aa6460e5a" providerId="LiveId" clId="{74C55CBE-7B20-492B-902C-0EFEFE8E29F8}" dt="2017-11-14T06:23:44.253" v="461" actId="20577"/>
        <pc:sldMkLst>
          <pc:docMk/>
          <pc:sldMk cId="212534257" sldId="297"/>
        </pc:sldMkLst>
        <pc:spChg chg="mod">
          <ac:chgData name="José Kamphuis" userId="1e6fb90aa6460e5a" providerId="LiveId" clId="{74C55CBE-7B20-492B-902C-0EFEFE8E29F8}" dt="2017-11-13T23:59:20.394" v="335" actId="20577"/>
          <ac:spMkLst>
            <pc:docMk/>
            <pc:sldMk cId="212534257" sldId="297"/>
            <ac:spMk id="2" creationId="{47313471-D9A9-4508-A540-05135B756472}"/>
          </ac:spMkLst>
        </pc:spChg>
        <pc:spChg chg="add mod">
          <ac:chgData name="José Kamphuis" userId="1e6fb90aa6460e5a" providerId="LiveId" clId="{74C55CBE-7B20-492B-902C-0EFEFE8E29F8}" dt="2017-11-14T06:23:44.253" v="461" actId="20577"/>
          <ac:spMkLst>
            <pc:docMk/>
            <pc:sldMk cId="212534257" sldId="297"/>
            <ac:spMk id="3" creationId="{5D1176EE-6F0B-4D1B-9E08-1C86B2F04E23}"/>
          </ac:spMkLst>
        </pc:spChg>
        <pc:picChg chg="add mod">
          <ac:chgData name="José Kamphuis" userId="1e6fb90aa6460e5a" providerId="LiveId" clId="{74C55CBE-7B20-492B-902C-0EFEFE8E29F8}" dt="2017-11-14T06:23:05.335" v="425" actId="14100"/>
          <ac:picMkLst>
            <pc:docMk/>
            <pc:sldMk cId="212534257" sldId="297"/>
            <ac:picMk id="2050" creationId="{5D8F989E-7F67-4F1C-BB0C-547AADA99457}"/>
          </ac:picMkLst>
        </pc:picChg>
      </pc:sldChg>
      <pc:sldChg chg="add del">
        <pc:chgData name="José Kamphuis" userId="1e6fb90aa6460e5a" providerId="LiveId" clId="{74C55CBE-7B20-492B-902C-0EFEFE8E29F8}" dt="2017-11-16T07:40:18.328" v="516" actId="2696"/>
        <pc:sldMkLst>
          <pc:docMk/>
          <pc:sldMk cId="2561855750" sldId="298"/>
        </pc:sldMkLst>
      </pc:sldChg>
      <pc:sldChg chg="addSp modSp add modAnim">
        <pc:chgData name="José Kamphuis" userId="1e6fb90aa6460e5a" providerId="LiveId" clId="{74C55CBE-7B20-492B-902C-0EFEFE8E29F8}" dt="2017-11-20T11:12:59.014" v="1655" actId="20577"/>
        <pc:sldMkLst>
          <pc:docMk/>
          <pc:sldMk cId="3644517659" sldId="298"/>
        </pc:sldMkLst>
        <pc:spChg chg="add mod">
          <ac:chgData name="José Kamphuis" userId="1e6fb90aa6460e5a" providerId="LiveId" clId="{74C55CBE-7B20-492B-902C-0EFEFE8E29F8}" dt="2017-11-20T11:12:59.014" v="1655" actId="20577"/>
          <ac:spMkLst>
            <pc:docMk/>
            <pc:sldMk cId="3644517659" sldId="298"/>
            <ac:spMk id="2" creationId="{FF3F8C76-4C03-45C8-B9AF-8B3371AB83D2}"/>
          </ac:spMkLst>
        </pc:spChg>
      </pc:sldChg>
      <pc:sldChg chg="modSp">
        <pc:chgData name="José Kamphuis" userId="1e6fb90aa6460e5a" providerId="LiveId" clId="{74C55CBE-7B20-492B-902C-0EFEFE8E29F8}" dt="2017-11-16T08:26:39.723" v="1532" actId="20577"/>
        <pc:sldMkLst>
          <pc:docMk/>
          <pc:sldMk cId="3688892831" sldId="299"/>
        </pc:sldMkLst>
        <pc:spChg chg="mod">
          <ac:chgData name="José Kamphuis" userId="1e6fb90aa6460e5a" providerId="LiveId" clId="{74C55CBE-7B20-492B-902C-0EFEFE8E29F8}" dt="2017-11-16T08:26:39.723" v="1532" actId="20577"/>
          <ac:spMkLst>
            <pc:docMk/>
            <pc:sldMk cId="3688892831" sldId="29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rative.com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Begroten &amp; Budgetteren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/>
              <a:t>Constante en variabele kosten</a:t>
            </a:r>
          </a:p>
        </p:txBody>
      </p:sp>
    </p:spTree>
    <p:extLst>
      <p:ext uri="{BB962C8B-B14F-4D97-AF65-F5344CB8AC3E}">
        <p14:creationId xmlns:p14="http://schemas.microsoft.com/office/powerpoint/2010/main" val="415652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Variabele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/>
              <a:t>Zijn kosten die wel afhankelijk zijn van de netto-omzet.</a:t>
            </a:r>
          </a:p>
          <a:p>
            <a:endParaRPr lang="nl-NL" b="1" dirty="0"/>
          </a:p>
          <a:p>
            <a:r>
              <a:rPr lang="nl-NL" b="1" dirty="0"/>
              <a:t>De totale </a:t>
            </a:r>
            <a:r>
              <a:rPr lang="nl-NL" b="1" dirty="0">
                <a:solidFill>
                  <a:srgbClr val="FF0000"/>
                </a:solidFill>
              </a:rPr>
              <a:t>variabele kosten </a:t>
            </a:r>
            <a:r>
              <a:rPr lang="nl-NL" b="1" dirty="0"/>
              <a:t>kun je pas vaststellen aan het einde van de periode (jaar) dan pas weet je wat je werkelijke netto-omzet is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r>
              <a:rPr lang="en-US" b="1" dirty="0" err="1"/>
              <a:t>Soms</a:t>
            </a:r>
            <a:r>
              <a:rPr lang="en-US" b="1" dirty="0"/>
              <a:t> </a:t>
            </a:r>
            <a:r>
              <a:rPr lang="en-US" b="1" dirty="0" err="1"/>
              <a:t>nemen</a:t>
            </a:r>
            <a:r>
              <a:rPr lang="en-US" b="1" dirty="0"/>
              <a:t> </a:t>
            </a:r>
            <a:r>
              <a:rPr lang="en-US" b="1" dirty="0" err="1"/>
              <a:t>ze</a:t>
            </a:r>
            <a:r>
              <a:rPr lang="en-US" b="1" dirty="0"/>
              <a:t> </a:t>
            </a:r>
            <a:r>
              <a:rPr lang="en-US" b="1" dirty="0" err="1"/>
              <a:t>proportioneel</a:t>
            </a:r>
            <a:r>
              <a:rPr lang="en-US" b="1" dirty="0"/>
              <a:t> toe, </a:t>
            </a:r>
            <a:r>
              <a:rPr lang="en-US" b="1" dirty="0" err="1"/>
              <a:t>soms</a:t>
            </a:r>
            <a:r>
              <a:rPr lang="en-US" b="1" dirty="0"/>
              <a:t> </a:t>
            </a:r>
            <a:r>
              <a:rPr lang="en-US" b="1" dirty="0" err="1"/>
              <a:t>niet-proportioneel</a:t>
            </a:r>
            <a:endParaRPr lang="en-US" b="1" dirty="0"/>
          </a:p>
          <a:p>
            <a:endParaRPr lang="en-US" b="1" dirty="0"/>
          </a:p>
          <a:p>
            <a:r>
              <a:rPr lang="en-US" b="1" dirty="0" err="1"/>
              <a:t>Voorbeelden</a:t>
            </a:r>
            <a:r>
              <a:rPr lang="en-US" b="1" dirty="0"/>
              <a:t>; </a:t>
            </a:r>
            <a:r>
              <a:rPr lang="en-US" b="1" dirty="0" err="1"/>
              <a:t>inkoopwaarde</a:t>
            </a:r>
            <a:r>
              <a:rPr lang="en-US" b="1" dirty="0"/>
              <a:t>, </a:t>
            </a:r>
            <a:r>
              <a:rPr lang="en-US" b="1" dirty="0" err="1"/>
              <a:t>loonkosten</a:t>
            </a:r>
            <a:r>
              <a:rPr lang="en-US" b="1" dirty="0"/>
              <a:t> van </a:t>
            </a:r>
            <a:r>
              <a:rPr lang="en-US" b="1" dirty="0" err="1"/>
              <a:t>oproepkrachten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4730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Berekening variabele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De </a:t>
            </a:r>
            <a:r>
              <a:rPr lang="nl-NL" b="1" dirty="0">
                <a:solidFill>
                  <a:srgbClr val="FF0000"/>
                </a:solidFill>
              </a:rPr>
              <a:t>variabele kosten </a:t>
            </a:r>
            <a:r>
              <a:rPr lang="nl-NL" b="1" dirty="0"/>
              <a:t>kun je vaststellen wanneer het jaar voorbij is. </a:t>
            </a:r>
          </a:p>
          <a:p>
            <a:endParaRPr lang="nl-NL" b="1" dirty="0"/>
          </a:p>
          <a:p>
            <a:r>
              <a:rPr lang="nl-NL" b="1" dirty="0">
                <a:solidFill>
                  <a:srgbClr val="FF0000"/>
                </a:solidFill>
              </a:rPr>
              <a:t>Formule;</a:t>
            </a:r>
            <a:r>
              <a:rPr lang="nl-NL" b="1" dirty="0"/>
              <a:t>        V/W = variabele kosten per  € 1,- netto omzet</a:t>
            </a:r>
          </a:p>
          <a:p>
            <a:r>
              <a:rPr lang="nl-NL" b="1" dirty="0"/>
              <a:t>(V = variabele kosten)</a:t>
            </a:r>
          </a:p>
          <a:p>
            <a:r>
              <a:rPr lang="nl-NL" b="1" dirty="0"/>
              <a:t>(W = werkelijke omzet</a:t>
            </a:r>
            <a:r>
              <a:rPr lang="en-US" b="1" dirty="0"/>
              <a:t>)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1430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7AF34-90BA-4574-91CA-FE25DB84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pPr algn="l"/>
            <a:r>
              <a:rPr lang="nl-NL" b="1" dirty="0"/>
              <a:t>CASE MORSHUIS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DB8655-3C79-4581-ABA3-134B84495E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34418" y="632751"/>
            <a:ext cx="3509680" cy="165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90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AB183-FB92-4E92-90D5-F2DE08BB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hebben we geleerd?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24DAE64-7B52-4EE5-B2DF-22B94A6C7CCD}"/>
              </a:ext>
            </a:extLst>
          </p:cNvPr>
          <p:cNvSpPr txBox="1"/>
          <p:nvPr/>
        </p:nvSpPr>
        <p:spPr>
          <a:xfrm>
            <a:off x="1990165" y="2850776"/>
            <a:ext cx="75034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Wat de </a:t>
            </a:r>
            <a:r>
              <a:rPr lang="nl-NL" sz="2400" b="1" dirty="0">
                <a:solidFill>
                  <a:srgbClr val="FF0000"/>
                </a:solidFill>
              </a:rPr>
              <a:t>Variabele kosten </a:t>
            </a:r>
            <a:r>
              <a:rPr lang="nl-NL" sz="2400" b="1" dirty="0"/>
              <a:t>zijn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Welke variabele kosten er zijn; </a:t>
            </a:r>
            <a:r>
              <a:rPr lang="nl-NL" sz="2400" b="1" dirty="0">
                <a:sym typeface="Wingdings" panose="05000000000000000000" pitchFamily="2" charset="2"/>
              </a:rPr>
              <a:t> proportioneel, niet-proportioneel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ym typeface="Wingdings" panose="05000000000000000000" pitchFamily="2" charset="2"/>
              </a:rPr>
              <a:t>De formule voor de variabele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ym typeface="Wingdings" panose="05000000000000000000" pitchFamily="2" charset="2"/>
              </a:rPr>
              <a:t>Wat de </a:t>
            </a:r>
            <a:r>
              <a:rPr lang="nl-NL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Constante kosten </a:t>
            </a:r>
            <a:r>
              <a:rPr lang="nl-NL" sz="2400" b="1" dirty="0">
                <a:sym typeface="Wingdings" panose="05000000000000000000" pitchFamily="2" charset="2"/>
              </a:rPr>
              <a:t>zijn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ym typeface="Wingdings" panose="05000000000000000000" pitchFamily="2" charset="2"/>
              </a:rPr>
              <a:t>Wat het </a:t>
            </a:r>
            <a:r>
              <a:rPr lang="nl-NL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bezettingsresultaat</a:t>
            </a:r>
            <a:r>
              <a:rPr lang="nl-NL" sz="2400" b="1" dirty="0">
                <a:sym typeface="Wingdings" panose="05000000000000000000" pitchFamily="2" charset="2"/>
              </a:rPr>
              <a:t> is en hoe we dit berekenen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ym typeface="Wingdings" panose="05000000000000000000" pitchFamily="2" charset="2"/>
              </a:rPr>
              <a:t>De formule voor de Constante kosten en het bezettingsresultaat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90056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313471-D9A9-4508-A540-05135B75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 VOOR DONDERDAG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D1176EE-6F0B-4D1B-9E08-1C86B2F04E23}"/>
              </a:ext>
            </a:extLst>
          </p:cNvPr>
          <p:cNvSpPr txBox="1"/>
          <p:nvPr/>
        </p:nvSpPr>
        <p:spPr>
          <a:xfrm>
            <a:off x="2142565" y="2841812"/>
            <a:ext cx="7223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Hoofdstuk 5 doorlezen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maken van de opgaven op </a:t>
            </a:r>
            <a:r>
              <a:rPr lang="nl-NL" sz="2400" b="1" dirty="0" err="1"/>
              <a:t>blz</a:t>
            </a:r>
            <a:r>
              <a:rPr lang="nl-NL" sz="2400" b="1" dirty="0"/>
              <a:t> 24 en 25 van je reader</a:t>
            </a:r>
          </a:p>
        </p:txBody>
      </p:sp>
      <p:pic>
        <p:nvPicPr>
          <p:cNvPr id="2050" name="Picture 2" descr="Afbeeldingsresultaat voor huiswerk">
            <a:extLst>
              <a:ext uri="{FF2B5EF4-FFF2-40B4-BE49-F238E27FC236}">
                <a16:creationId xmlns:a16="http://schemas.microsoft.com/office/drawing/2014/main" id="{5D8F989E-7F67-4F1C-BB0C-547AADA99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62" y="4012707"/>
            <a:ext cx="5154988" cy="194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4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FB5D1BB-0703-437B-BD1E-1D07F8A2730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83F92AF-2403-4558-B1D7-72130A1E4BC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572F6A24-139E-4EB5-86D2-431F42EF85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963AE85-BE5D-4975-BACF-DDDCC9C2ACD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36BE37AC-AD36-4C42-9B8C-C5500F4E7C6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9DA5B05-DD14-4860-AC45-02A8D2EE1A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Gerelateerde afbeelding">
            <a:extLst>
              <a:ext uri="{FF2B5EF4-FFF2-40B4-BE49-F238E27FC236}">
                <a16:creationId xmlns:a16="http://schemas.microsoft.com/office/drawing/2014/main" id="{05B0D749-92F3-4826-AD56-A2D01CD6C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r="14401" b="3"/>
          <a:stretch/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2BD4E1-265B-4DD4-8F82-AAABC3D1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De volgende keer;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1F61AC0-D354-479A-A1A7-A865750E5A50}"/>
              </a:ext>
            </a:extLst>
          </p:cNvPr>
          <p:cNvSpPr txBox="1"/>
          <p:nvPr/>
        </p:nvSpPr>
        <p:spPr>
          <a:xfrm>
            <a:off x="6094412" y="2556932"/>
            <a:ext cx="4802184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Vervolg hoofdstuk 5; Theorie Directe kosten en indirecte kosten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BEDANKT EN TOT DONDERDAG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Begroten &amp; Budgetteren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/>
              <a:t>Directe en indirecte kosten</a:t>
            </a:r>
          </a:p>
        </p:txBody>
      </p:sp>
    </p:spTree>
    <p:extLst>
      <p:ext uri="{BB962C8B-B14F-4D97-AF65-F5344CB8AC3E}">
        <p14:creationId xmlns:p14="http://schemas.microsoft.com/office/powerpoint/2010/main" val="368889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Directe en indirecte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Naast de verdeling van de kosten over Constante kosten en Variabele kosten kun je ook de verdeling maken in;</a:t>
            </a:r>
          </a:p>
          <a:p>
            <a:r>
              <a:rPr lang="nl-NL" b="1" dirty="0"/>
              <a:t>Directe kosten</a:t>
            </a:r>
          </a:p>
          <a:p>
            <a:r>
              <a:rPr lang="nl-NL" b="1" dirty="0"/>
              <a:t>Indirecte kosten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841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Directe</a:t>
            </a:r>
            <a:r>
              <a:rPr lang="en-US" b="1" dirty="0"/>
              <a:t> </a:t>
            </a:r>
            <a:r>
              <a:rPr lang="en-US" b="1" dirty="0" err="1"/>
              <a:t>kosten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Direct te maken met een bepaald product of afdeling.</a:t>
            </a:r>
          </a:p>
          <a:p>
            <a:r>
              <a:rPr lang="nl-NL" b="1" dirty="0"/>
              <a:t>Deze kun je direct doorberekenen aan de product/afdeling.</a:t>
            </a:r>
          </a:p>
          <a:p>
            <a:r>
              <a:rPr lang="nl-NL" b="1" dirty="0"/>
              <a:t>Voorbeeld: inkoopprijzen, afschrijvingskosten</a:t>
            </a:r>
          </a:p>
        </p:txBody>
      </p:sp>
    </p:spTree>
    <p:extLst>
      <p:ext uri="{BB962C8B-B14F-4D97-AF65-F5344CB8AC3E}">
        <p14:creationId xmlns:p14="http://schemas.microsoft.com/office/powerpoint/2010/main" val="22088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Indirecte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Staan niet direct in verband met een bepaald product of een afdeling.</a:t>
            </a:r>
          </a:p>
          <a:p>
            <a:r>
              <a:rPr lang="nl-NL" b="1" dirty="0"/>
              <a:t>Deze zijn dus niet exact per product/afdeling te bepalen</a:t>
            </a:r>
          </a:p>
          <a:p>
            <a:r>
              <a:rPr lang="nl-NL" b="1" dirty="0"/>
              <a:t>Voorbeelden: energiekosten, administratiekosten, onderhoudskosten, reclamekosten</a:t>
            </a:r>
          </a:p>
        </p:txBody>
      </p:sp>
    </p:spTree>
    <p:extLst>
      <p:ext uri="{BB962C8B-B14F-4D97-AF65-F5344CB8AC3E}">
        <p14:creationId xmlns:p14="http://schemas.microsoft.com/office/powerpoint/2010/main" val="28900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E3D30-2035-4519-BC56-90CA9C7E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gaan we vandaag doen?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9ECCC37-F10E-489E-A719-A5135C04C304}"/>
              </a:ext>
            </a:extLst>
          </p:cNvPr>
          <p:cNvSpPr txBox="1"/>
          <p:nvPr/>
        </p:nvSpPr>
        <p:spPr>
          <a:xfrm>
            <a:off x="1580225" y="2849732"/>
            <a:ext cx="94192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3200" b="1" dirty="0"/>
              <a:t>Herhaling vorige lessen aan de hand van een Quiz </a:t>
            </a:r>
            <a:r>
              <a:rPr lang="nl-NL" sz="3200" b="1" dirty="0" err="1"/>
              <a:t>Socrative</a:t>
            </a:r>
            <a:endParaRPr lang="nl-NL" sz="3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3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3200" b="1" dirty="0"/>
              <a:t>Theorie </a:t>
            </a:r>
            <a:r>
              <a:rPr lang="nl-NL" sz="3200" b="1" dirty="0" err="1"/>
              <a:t>hoofstuk</a:t>
            </a:r>
            <a:r>
              <a:rPr lang="nl-NL" sz="3200" b="1" dirty="0"/>
              <a:t> 5; Variabele en constante kosten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sz="3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3200" b="1" dirty="0"/>
              <a:t>Case Morshuis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3200" b="1" dirty="0"/>
              <a:t>Maken de opgaven op </a:t>
            </a:r>
            <a:r>
              <a:rPr lang="nl-NL" sz="3200" b="1" dirty="0" err="1"/>
              <a:t>blz</a:t>
            </a:r>
            <a:r>
              <a:rPr lang="nl-NL" sz="3200" b="1" dirty="0"/>
              <a:t> 24 en 25</a:t>
            </a:r>
          </a:p>
        </p:txBody>
      </p:sp>
    </p:spTree>
    <p:extLst>
      <p:ext uri="{BB962C8B-B14F-4D97-AF65-F5344CB8AC3E}">
        <p14:creationId xmlns:p14="http://schemas.microsoft.com/office/powerpoint/2010/main" val="27759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Toerekenen indirecte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Om ook de indirecte kosten toe te kunnen rekenen aan een product/afdeling kan gebruik gemaakt worden van de opslagmethode</a:t>
            </a:r>
          </a:p>
          <a:p>
            <a:endParaRPr lang="nl-NL" b="1" dirty="0"/>
          </a:p>
          <a:p>
            <a:r>
              <a:rPr lang="nl-NL" b="1" dirty="0"/>
              <a:t>Er zijn 2 opslagmethodes: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rgbClr val="FF0000"/>
                </a:solidFill>
              </a:rPr>
              <a:t>Primitieve opslagmethode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rgbClr val="FF0000"/>
                </a:solidFill>
              </a:rPr>
              <a:t>Verfijnde opslagmethode</a:t>
            </a:r>
          </a:p>
        </p:txBody>
      </p:sp>
    </p:spTree>
    <p:extLst>
      <p:ext uri="{BB962C8B-B14F-4D97-AF65-F5344CB8AC3E}">
        <p14:creationId xmlns:p14="http://schemas.microsoft.com/office/powerpoint/2010/main" val="3496381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nl-NL" b="1" dirty="0"/>
              <a:t>Primitieve opslagmethode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Alle indirecte kosten veeg je op een hoop. </a:t>
            </a:r>
          </a:p>
          <a:p>
            <a:endParaRPr lang="nl-NL" b="1" dirty="0"/>
          </a:p>
          <a:p>
            <a:r>
              <a:rPr lang="nl-NL" b="1" dirty="0"/>
              <a:t>Formule;   (Totale indirecte kosten / totale directe kosten</a:t>
            </a:r>
            <a:r>
              <a:rPr lang="en-US" b="1" dirty="0"/>
              <a:t>) *100%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8058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Verfijnde opslagmethode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/>
              <a:t>Je gebruikt </a:t>
            </a:r>
            <a:r>
              <a:rPr lang="nl-NL" b="1" dirty="0">
                <a:solidFill>
                  <a:srgbClr val="FF0000"/>
                </a:solidFill>
              </a:rPr>
              <a:t>meerdere opslagpercentages </a:t>
            </a:r>
            <a:r>
              <a:rPr lang="nl-NL" b="1" dirty="0"/>
              <a:t>om de </a:t>
            </a:r>
            <a:r>
              <a:rPr lang="nl-NL" b="1" dirty="0">
                <a:solidFill>
                  <a:srgbClr val="FF0000"/>
                </a:solidFill>
              </a:rPr>
              <a:t>indirecte kosten </a:t>
            </a:r>
            <a:r>
              <a:rPr lang="nl-NL" b="1" dirty="0"/>
              <a:t>door te berekenen.</a:t>
            </a:r>
          </a:p>
          <a:p>
            <a:endParaRPr lang="nl-NL" b="1" dirty="0"/>
          </a:p>
          <a:p>
            <a:r>
              <a:rPr lang="nl-NL" b="1" dirty="0">
                <a:solidFill>
                  <a:srgbClr val="FF0000"/>
                </a:solidFill>
              </a:rPr>
              <a:t>De kostprijs is de som van de totale kosten per product</a:t>
            </a:r>
            <a:r>
              <a:rPr lang="nl-NL" b="1" dirty="0"/>
              <a:t>,</a:t>
            </a:r>
          </a:p>
          <a:p>
            <a:r>
              <a:rPr lang="nl-NL" b="1" dirty="0"/>
              <a:t> dus de directe + de indirecte kosten.</a:t>
            </a:r>
          </a:p>
          <a:p>
            <a:endParaRPr lang="nl-NL" b="1" dirty="0"/>
          </a:p>
          <a:p>
            <a:r>
              <a:rPr lang="nl-NL" b="1" dirty="0"/>
              <a:t>Voorbeeld: </a:t>
            </a:r>
            <a:r>
              <a:rPr lang="nl-NL" b="1" dirty="0" err="1"/>
              <a:t>blz</a:t>
            </a:r>
            <a:r>
              <a:rPr lang="en-US" b="1" dirty="0"/>
              <a:t>. 23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308190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F3F8C76-4C03-45C8-B9AF-8B3371AB83D2}"/>
              </a:ext>
            </a:extLst>
          </p:cNvPr>
          <p:cNvSpPr txBox="1"/>
          <p:nvPr/>
        </p:nvSpPr>
        <p:spPr>
          <a:xfrm>
            <a:off x="800470" y="790113"/>
            <a:ext cx="105910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Stel Honden en Kattenpension</a:t>
            </a:r>
          </a:p>
          <a:p>
            <a:endParaRPr lang="nl-NL" sz="2000" b="1" dirty="0"/>
          </a:p>
          <a:p>
            <a:r>
              <a:rPr lang="nl-NL" sz="2000" b="1" dirty="0"/>
              <a:t>Hond;  Directe loonkosten             25.000                 Kat;    Directe loonkosten       10.000,-</a:t>
            </a:r>
          </a:p>
          <a:p>
            <a:r>
              <a:rPr lang="nl-NL" sz="2000" b="1" dirty="0"/>
              <a:t>            Directe inkoopkosten         10.000,-                           Directe inkoopkosten   5.000,-</a:t>
            </a:r>
          </a:p>
          <a:p>
            <a:endParaRPr lang="nl-NL" sz="2000" b="1" dirty="0"/>
          </a:p>
          <a:p>
            <a:r>
              <a:rPr lang="nl-NL" sz="2000" b="1" dirty="0"/>
              <a:t>Pension;   Indirecte loonkosten       20.000,-</a:t>
            </a:r>
          </a:p>
          <a:p>
            <a:r>
              <a:rPr lang="nl-NL" sz="2000" b="1" dirty="0"/>
              <a:t>                 Indirecte inkoopkosten     3.000,-</a:t>
            </a:r>
          </a:p>
          <a:p>
            <a:endParaRPr lang="nl-NL" sz="2000" b="1" dirty="0"/>
          </a:p>
          <a:p>
            <a:r>
              <a:rPr lang="nl-NL" sz="2000" b="1" dirty="0"/>
              <a:t>De directe kosten per dag voor een hond;     voer; 2,-   en loon;  4,-</a:t>
            </a:r>
          </a:p>
          <a:p>
            <a:r>
              <a:rPr lang="nl-NL" sz="2000" b="1" dirty="0"/>
              <a:t>De directe kosten per dag voor een kat;         voer 2,-    en loon; 3,-</a:t>
            </a:r>
          </a:p>
          <a:p>
            <a:endParaRPr lang="nl-NL" sz="2000" b="1" dirty="0"/>
          </a:p>
          <a:p>
            <a:r>
              <a:rPr lang="nl-NL" sz="2000" b="1" dirty="0">
                <a:solidFill>
                  <a:srgbClr val="FF0000"/>
                </a:solidFill>
              </a:rPr>
              <a:t>Verfijnde opslagmethode voor de afd. hond;</a:t>
            </a:r>
          </a:p>
          <a:p>
            <a:r>
              <a:rPr lang="nl-NL" sz="2000" b="1" dirty="0"/>
              <a:t> loonkosten   20.000,- / 25.000,-   =   80%</a:t>
            </a:r>
          </a:p>
          <a:p>
            <a:r>
              <a:rPr lang="nl-NL" sz="2000" b="1" dirty="0"/>
              <a:t>Inkoopkosten  3.000,-  / 10.000,-  =   30%</a:t>
            </a:r>
          </a:p>
          <a:p>
            <a:endParaRPr lang="nl-NL" sz="2000" b="1" dirty="0"/>
          </a:p>
          <a:p>
            <a:r>
              <a:rPr lang="nl-NL" sz="2000" b="1" dirty="0"/>
              <a:t>Hond per dag kost    2,-  + (2,- * 30%) = </a:t>
            </a:r>
            <a:r>
              <a:rPr lang="nl-NL" sz="2000" b="1" dirty="0">
                <a:solidFill>
                  <a:srgbClr val="FF0000"/>
                </a:solidFill>
              </a:rPr>
              <a:t>2,60  </a:t>
            </a:r>
            <a:r>
              <a:rPr lang="nl-NL" sz="2000" b="1" dirty="0"/>
              <a:t>        4 + (4,- * 80%) = </a:t>
            </a:r>
            <a:r>
              <a:rPr lang="nl-NL" sz="2000" b="1" dirty="0">
                <a:solidFill>
                  <a:srgbClr val="FF0000"/>
                </a:solidFill>
              </a:rPr>
              <a:t>7,20</a:t>
            </a:r>
            <a:r>
              <a:rPr lang="nl-NL" sz="2000" b="1" dirty="0"/>
              <a:t>         Samen  </a:t>
            </a:r>
            <a:r>
              <a:rPr lang="nl-NL" sz="2000" b="1" dirty="0">
                <a:solidFill>
                  <a:srgbClr val="FF0000"/>
                </a:solidFill>
              </a:rPr>
              <a:t>9,80 </a:t>
            </a:r>
            <a:r>
              <a:rPr lang="nl-NL" sz="2000" b="1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451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Boekje tot en met pagina 27 moet af zijn voor de volgende keer.</a:t>
            </a:r>
          </a:p>
          <a:p>
            <a:r>
              <a:rPr lang="nl-NL" b="1" dirty="0"/>
              <a:t>Doorlezen van de volgende onderdelen: </a:t>
            </a:r>
          </a:p>
          <a:p>
            <a:pPr lvl="1"/>
            <a:r>
              <a:rPr lang="nl-NL" b="1" dirty="0" err="1"/>
              <a:t>Hfst</a:t>
            </a:r>
            <a:r>
              <a:rPr lang="nl-NL" b="1" dirty="0"/>
              <a:t>. 6; Afschrijvingen</a:t>
            </a:r>
          </a:p>
          <a:p>
            <a:pPr lvl="1"/>
            <a:r>
              <a:rPr lang="nl-NL" b="1" dirty="0" err="1"/>
              <a:t>Hfst</a:t>
            </a:r>
            <a:r>
              <a:rPr lang="nl-NL" b="1" dirty="0"/>
              <a:t>. </a:t>
            </a:r>
            <a:r>
              <a:rPr lang="nl-NL" b="1"/>
              <a:t>7; Omzetbegroting</a:t>
            </a: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926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Volgende</a:t>
            </a:r>
            <a:r>
              <a:rPr lang="en-US" b="1" dirty="0"/>
              <a:t> week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400" b="1" dirty="0"/>
              <a:t>Gaan we verder met:</a:t>
            </a:r>
          </a:p>
          <a:p>
            <a:pPr lvl="1"/>
            <a:r>
              <a:rPr lang="nl-NL" sz="4400" b="1" dirty="0"/>
              <a:t>Hoofdstuk 6; Afschrijvingen</a:t>
            </a:r>
          </a:p>
          <a:p>
            <a:pPr lvl="1"/>
            <a:r>
              <a:rPr lang="nl-NL" sz="4400" b="1" dirty="0"/>
              <a:t>Hoofdstuk 7; Omzetbegroting</a:t>
            </a:r>
          </a:p>
        </p:txBody>
      </p:sp>
    </p:spTree>
    <p:extLst>
      <p:ext uri="{BB962C8B-B14F-4D97-AF65-F5344CB8AC3E}">
        <p14:creationId xmlns:p14="http://schemas.microsoft.com/office/powerpoint/2010/main" val="411149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361459"/>
            <a:ext cx="9601196" cy="3950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Les 1: </a:t>
            </a:r>
            <a:r>
              <a:rPr lang="nl-NL" b="1" dirty="0">
                <a:solidFill>
                  <a:schemeClr val="tx1"/>
                </a:solidFill>
              </a:rPr>
              <a:t>Beginbalans + Exploitatiebegroting + liquiditeitsbegroting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tx1"/>
                </a:solidFill>
              </a:rPr>
              <a:t>Les 2: Winst voor de ondernemer + liquiditeitsbegroting</a:t>
            </a:r>
          </a:p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Les 3: Constante en variabele kosten</a:t>
            </a:r>
          </a:p>
          <a:p>
            <a:pPr marL="0" indent="0">
              <a:buNone/>
            </a:pPr>
            <a:r>
              <a:rPr lang="nl-NL" b="1" dirty="0"/>
              <a:t>Les 4: Afschrijvingen</a:t>
            </a:r>
          </a:p>
          <a:p>
            <a:pPr marL="0" indent="0">
              <a:buNone/>
            </a:pPr>
            <a:r>
              <a:rPr lang="nl-NL" b="1" dirty="0"/>
              <a:t>Les 5: Begroten van de omzet</a:t>
            </a:r>
          </a:p>
          <a:p>
            <a:pPr marL="0" indent="0">
              <a:buNone/>
            </a:pPr>
            <a:r>
              <a:rPr lang="nl-NL" b="1" dirty="0"/>
              <a:t>Les 6: Budgetteren</a:t>
            </a:r>
          </a:p>
          <a:p>
            <a:pPr marL="0" indent="0">
              <a:buNone/>
            </a:pPr>
            <a:r>
              <a:rPr lang="nl-NL" b="1" dirty="0"/>
              <a:t>Les 7: Oefentoets; uitloop</a:t>
            </a:r>
          </a:p>
          <a:p>
            <a:pPr marL="0" indent="0">
              <a:buNone/>
            </a:pPr>
            <a:r>
              <a:rPr lang="nl-NL" b="1" dirty="0"/>
              <a:t>Les 8: Toets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60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Aan het eind van de les kun je;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Vertellen wat constante en variabele kosten zijn</a:t>
            </a:r>
          </a:p>
          <a:p>
            <a:r>
              <a:rPr lang="nl-NL" b="1" dirty="0"/>
              <a:t>De constante en de variabele kosten berekenen</a:t>
            </a:r>
          </a:p>
          <a:p>
            <a:r>
              <a:rPr lang="nl-NL" b="1" dirty="0"/>
              <a:t>Vertellen wat proportionele en niet-proportionele variabele kosten zijn</a:t>
            </a:r>
          </a:p>
          <a:p>
            <a:r>
              <a:rPr lang="nl-NL" b="1" dirty="0"/>
              <a:t>Vertellen wat het bezettingsresultaat is en hoe je die berekent</a:t>
            </a:r>
          </a:p>
        </p:txBody>
      </p:sp>
    </p:spTree>
    <p:extLst>
      <p:ext uri="{BB962C8B-B14F-4D97-AF65-F5344CB8AC3E}">
        <p14:creationId xmlns:p14="http://schemas.microsoft.com/office/powerpoint/2010/main" val="117631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698FC-C1AB-440C-B4B2-E892422F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Herhaling vorige lessen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C2265F0-D8A0-4198-9874-03B016C13476}"/>
              </a:ext>
            </a:extLst>
          </p:cNvPr>
          <p:cNvSpPr txBox="1"/>
          <p:nvPr/>
        </p:nvSpPr>
        <p:spPr>
          <a:xfrm>
            <a:off x="1909047" y="2904564"/>
            <a:ext cx="84182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3600" b="1" dirty="0"/>
              <a:t>Ga naar; </a:t>
            </a:r>
          </a:p>
          <a:p>
            <a:r>
              <a:rPr lang="nl-NL" sz="3600" b="1" dirty="0">
                <a:hlinkClick r:id="rId2"/>
              </a:rPr>
              <a:t>https://www.socrative.com</a:t>
            </a:r>
            <a:endParaRPr lang="nl-NL" sz="3600" b="1" dirty="0"/>
          </a:p>
          <a:p>
            <a:endParaRPr lang="nl-NL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/>
              <a:t>Student login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/>
              <a:t>KAMPHUIS2860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/>
              <a:t>Je eigen naam opgeven</a:t>
            </a:r>
          </a:p>
          <a:p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395988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Totale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Variabele kosten </a:t>
            </a:r>
          </a:p>
          <a:p>
            <a:r>
              <a:rPr lang="nl-NL" dirty="0"/>
              <a:t>                                     </a:t>
            </a:r>
          </a:p>
          <a:p>
            <a:r>
              <a:rPr lang="nl-NL" b="1" dirty="0"/>
              <a:t>Constante kosten</a:t>
            </a:r>
          </a:p>
        </p:txBody>
      </p:sp>
      <p:sp>
        <p:nvSpPr>
          <p:cNvPr id="4" name="Rechteraccolade 3">
            <a:extLst>
              <a:ext uri="{FF2B5EF4-FFF2-40B4-BE49-F238E27FC236}">
                <a16:creationId xmlns:a16="http://schemas.microsoft.com/office/drawing/2014/main" id="{365FE36B-6B57-4D68-BE3D-34C76A57CC11}"/>
              </a:ext>
            </a:extLst>
          </p:cNvPr>
          <p:cNvSpPr/>
          <p:nvPr/>
        </p:nvSpPr>
        <p:spPr>
          <a:xfrm>
            <a:off x="4385570" y="2556932"/>
            <a:ext cx="2254928" cy="17864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0EF59AE-44D6-4EDC-96F8-963BE12037FB}"/>
              </a:ext>
            </a:extLst>
          </p:cNvPr>
          <p:cNvSpPr txBox="1"/>
          <p:nvPr/>
        </p:nvSpPr>
        <p:spPr>
          <a:xfrm>
            <a:off x="6862439" y="2556932"/>
            <a:ext cx="2148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Totale kosten</a:t>
            </a:r>
          </a:p>
        </p:txBody>
      </p:sp>
    </p:spTree>
    <p:extLst>
      <p:ext uri="{BB962C8B-B14F-4D97-AF65-F5344CB8AC3E}">
        <p14:creationId xmlns:p14="http://schemas.microsoft.com/office/powerpoint/2010/main" val="18379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Constante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Kosten die </a:t>
            </a:r>
            <a:r>
              <a:rPr lang="nl-NL" b="1" dirty="0">
                <a:solidFill>
                  <a:srgbClr val="FF0000"/>
                </a:solidFill>
              </a:rPr>
              <a:t>niet afhankelijk </a:t>
            </a:r>
            <a:r>
              <a:rPr lang="nl-NL" b="1" dirty="0"/>
              <a:t>zijn van de omzet.</a:t>
            </a:r>
          </a:p>
          <a:p>
            <a:r>
              <a:rPr lang="nl-NL" b="1" dirty="0"/>
              <a:t>Worden ook wel </a:t>
            </a:r>
            <a:r>
              <a:rPr lang="nl-NL" b="1" dirty="0">
                <a:solidFill>
                  <a:srgbClr val="FF0000"/>
                </a:solidFill>
              </a:rPr>
              <a:t>vaste kosten </a:t>
            </a:r>
            <a:r>
              <a:rPr lang="nl-NL" b="1" dirty="0"/>
              <a:t>genoemd.</a:t>
            </a:r>
          </a:p>
          <a:p>
            <a:r>
              <a:rPr lang="nl-NL" b="1" dirty="0"/>
              <a:t>Worden ook wel </a:t>
            </a:r>
            <a:r>
              <a:rPr lang="nl-NL" b="1" dirty="0">
                <a:solidFill>
                  <a:srgbClr val="FF0000"/>
                </a:solidFill>
              </a:rPr>
              <a:t>capaciteitskosten</a:t>
            </a:r>
            <a:r>
              <a:rPr lang="nl-NL" b="1" dirty="0"/>
              <a:t> genoemd; tot aan de capaciteitsgrens blijven de kosten gelijk. Bij nog meer omzet moet je maatregelen nemen waardoor de constante kosten toenemen.</a:t>
            </a:r>
          </a:p>
          <a:p>
            <a:r>
              <a:rPr lang="nl-NL" b="1" dirty="0"/>
              <a:t>Voorbeelden: huisvestingskosten, afschrijvingskosten, huurkosten etc.</a:t>
            </a:r>
          </a:p>
        </p:txBody>
      </p:sp>
    </p:spTree>
    <p:extLst>
      <p:ext uri="{BB962C8B-B14F-4D97-AF65-F5344CB8AC3E}">
        <p14:creationId xmlns:p14="http://schemas.microsoft.com/office/powerpoint/2010/main" val="127588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Berekening constante 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/>
              <a:t>Je kunt vooraf berekenen hoe hoog de </a:t>
            </a:r>
            <a:r>
              <a:rPr lang="nl-NL" b="1" dirty="0">
                <a:solidFill>
                  <a:srgbClr val="FF0000"/>
                </a:solidFill>
              </a:rPr>
              <a:t>constante kosten</a:t>
            </a:r>
            <a:r>
              <a:rPr lang="nl-NL" b="1" dirty="0"/>
              <a:t> zijn aan de hand van de omzet die je denkt te kunnen halen. </a:t>
            </a:r>
          </a:p>
          <a:p>
            <a:r>
              <a:rPr lang="nl-NL" b="1" dirty="0">
                <a:solidFill>
                  <a:srgbClr val="FF0000"/>
                </a:solidFill>
              </a:rPr>
              <a:t>Formule;</a:t>
            </a:r>
            <a:r>
              <a:rPr lang="nl-NL" b="1" dirty="0"/>
              <a:t>     C/N  = constante kosten per € 1,- omzet.</a:t>
            </a:r>
          </a:p>
          <a:p>
            <a:r>
              <a:rPr lang="nl-NL" b="1" dirty="0"/>
              <a:t>(C = constant kosten)</a:t>
            </a:r>
          </a:p>
          <a:p>
            <a:r>
              <a:rPr lang="nl-NL" b="1" dirty="0"/>
              <a:t>(N = begrote netto-omzet)</a:t>
            </a:r>
          </a:p>
          <a:p>
            <a:r>
              <a:rPr lang="nl-NL" b="1" dirty="0"/>
              <a:t>Stel; De begrote omzet is € 8.000,-. De constante kosten zijn € 400,-. </a:t>
            </a:r>
          </a:p>
          <a:p>
            <a:r>
              <a:rPr lang="nl-NL" b="1" dirty="0"/>
              <a:t>De constante kosten per € 1,- bedragen   € 400,- / € 8.000,- = € 0,05</a:t>
            </a:r>
          </a:p>
          <a:p>
            <a:r>
              <a:rPr lang="nl-NL" b="1" dirty="0"/>
              <a:t> 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9362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696A-BA30-4BE2-9B04-F32A34089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BEZETTINGSRESULTAAT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5A88A2-D647-4CCB-BA32-CB1F823D99B1}"/>
              </a:ext>
            </a:extLst>
          </p:cNvPr>
          <p:cNvSpPr txBox="1"/>
          <p:nvPr/>
        </p:nvSpPr>
        <p:spPr>
          <a:xfrm>
            <a:off x="1201272" y="2608729"/>
            <a:ext cx="98342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Als je werkelijke netto omzet hoger is dan je had begroot </a:t>
            </a:r>
            <a:r>
              <a:rPr lang="nl-NL" b="1" dirty="0">
                <a:sym typeface="Wingdings" panose="05000000000000000000" pitchFamily="2" charset="2"/>
              </a:rPr>
              <a:t> positief bezettingsresultaat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ym typeface="Wingdings" panose="05000000000000000000" pitchFamily="2" charset="2"/>
              </a:rPr>
              <a:t>Stel;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ym typeface="Wingdings" panose="05000000000000000000" pitchFamily="2" charset="2"/>
              </a:rPr>
              <a:t>je begroot een omzet van </a:t>
            </a:r>
            <a:r>
              <a:rPr lang="nl-NL" b="1" dirty="0"/>
              <a:t>€ 8.000,-. Het valt mee en je werkelijke omzet is € 10.000,-.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De constante kosten bedragen € 400,-.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FF0000"/>
                </a:solidFill>
              </a:rPr>
              <a:t>Formule;   </a:t>
            </a:r>
            <a:r>
              <a:rPr lang="nl-NL" b="1" dirty="0"/>
              <a:t>(W – N) *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 = werkelijke omzet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N = begrote omzet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c  = constante kosten per € 1,- omzet  (formule;  C / 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De constante kosten per € 1,- (de c) bedraagt € 400,- / € 8.000,- = € 0,05.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Bezettingsresultaat wordt (€ 10.000,- - € 8.000,-) * € 0,05 = € 100,- positief.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198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3292</TotalTime>
  <Words>971</Words>
  <Application>Microsoft Office PowerPoint</Application>
  <PresentationFormat>Breedbeeld</PresentationFormat>
  <Paragraphs>159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Garamond</vt:lpstr>
      <vt:lpstr>Wingdings</vt:lpstr>
      <vt:lpstr>Organisch</vt:lpstr>
      <vt:lpstr>Begroten &amp; Budgetteren</vt:lpstr>
      <vt:lpstr>Wat gaan we vandaag doen?</vt:lpstr>
      <vt:lpstr>Agenda</vt:lpstr>
      <vt:lpstr>Aan het eind van de les kun je; </vt:lpstr>
      <vt:lpstr>Herhaling vorige lessen</vt:lpstr>
      <vt:lpstr>Totale kosten</vt:lpstr>
      <vt:lpstr>Constante kosten</vt:lpstr>
      <vt:lpstr>Berekening constante kosten</vt:lpstr>
      <vt:lpstr>BEZETTINGSRESULTAAT</vt:lpstr>
      <vt:lpstr>Variabele kosten</vt:lpstr>
      <vt:lpstr>Berekening variabele kosten</vt:lpstr>
      <vt:lpstr>CASE MORSHUIS</vt:lpstr>
      <vt:lpstr>Wat hebben we geleerd?</vt:lpstr>
      <vt:lpstr>HUISWERK VOOR DONDERDAG</vt:lpstr>
      <vt:lpstr>De volgende keer;</vt:lpstr>
      <vt:lpstr>Begroten &amp; Budgetteren</vt:lpstr>
      <vt:lpstr>Directe en indirecte kosten</vt:lpstr>
      <vt:lpstr>Directe kosten</vt:lpstr>
      <vt:lpstr>Indirecte kosten</vt:lpstr>
      <vt:lpstr>Toerekenen indirecte kosten</vt:lpstr>
      <vt:lpstr>Primitieve opslagmethode</vt:lpstr>
      <vt:lpstr>Verfijnde opslagmethode</vt:lpstr>
      <vt:lpstr>PowerPoint-presentatie</vt:lpstr>
      <vt:lpstr>Huiswerk</vt:lpstr>
      <vt:lpstr>Volgende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Ondernemingsplan</dc:title>
  <dc:creator>Manuela &amp; Michelle</dc:creator>
  <cp:lastModifiedBy>José Kamphuis</cp:lastModifiedBy>
  <cp:revision>71</cp:revision>
  <dcterms:created xsi:type="dcterms:W3CDTF">2013-11-19T09:13:31Z</dcterms:created>
  <dcterms:modified xsi:type="dcterms:W3CDTF">2017-11-20T11:13:47Z</dcterms:modified>
</cp:coreProperties>
</file>